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9" autoAdjust="0"/>
  </p:normalViewPr>
  <p:slideViewPr>
    <p:cSldViewPr>
      <p:cViewPr varScale="1">
        <p:scale>
          <a:sx n="75" d="100"/>
          <a:sy n="75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E3FC6-E6EA-4B94-8891-E3C20DE09313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CB9EF-B0D4-4666-90DF-85352C9D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11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CB9EF-B0D4-4666-90DF-85352C9DE1A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58D9D5-E7C6-441C-BE59-E47B8E8A8E07}" type="datetimeFigureOut">
              <a:rPr lang="en-GB" smtClean="0"/>
              <a:pPr/>
              <a:t>20/01/14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B1DCBA-DAB1-4A07-8636-5C6F9EA5197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Mornington Peninsula Marine Alliance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GB" sz="3200" dirty="0" smtClean="0">
                <a:solidFill>
                  <a:srgbClr val="FFFF00"/>
                </a:solidFill>
              </a:rPr>
              <a:t>Contemporary Issues in Port Development</a:t>
            </a:r>
          </a:p>
          <a:p>
            <a:pPr algn="ctr"/>
            <a:r>
              <a:rPr lang="en-GB" sz="3200" dirty="0" smtClean="0">
                <a:solidFill>
                  <a:srgbClr val="FFFF00"/>
                </a:solidFill>
              </a:rPr>
              <a:t>An International Context</a:t>
            </a:r>
          </a:p>
          <a:p>
            <a:pPr algn="ctr"/>
            <a:endParaRPr lang="en-GB" sz="3200" dirty="0" smtClean="0"/>
          </a:p>
          <a:p>
            <a:pPr algn="ctr"/>
            <a:r>
              <a:rPr lang="en-GB" sz="3200" dirty="0" err="1" smtClean="0"/>
              <a:t>Yaringa</a:t>
            </a:r>
            <a:r>
              <a:rPr lang="en-GB" sz="3200" dirty="0" smtClean="0"/>
              <a:t> Boat Harbour 16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January 2014</a:t>
            </a:r>
            <a:endParaRPr lang="en-GB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Possible Issues for development of Hastings</a:t>
            </a:r>
          </a:p>
          <a:p>
            <a:pPr marL="0" indent="0">
              <a:buNone/>
            </a:pPr>
            <a:r>
              <a:rPr lang="en-GB" dirty="0" smtClean="0"/>
              <a:t>Rail link unlikely to be viable, but how to counter environmental pressure</a:t>
            </a:r>
          </a:p>
          <a:p>
            <a:pPr marL="0" indent="0">
              <a:buNone/>
            </a:pPr>
            <a:r>
              <a:rPr lang="en-GB" dirty="0" smtClean="0"/>
              <a:t>Min size berth 450-500 metres – 2 berths + overlap</a:t>
            </a:r>
          </a:p>
          <a:p>
            <a:pPr marL="0" indent="0">
              <a:buNone/>
            </a:pPr>
            <a:r>
              <a:rPr lang="en-GB" dirty="0" smtClean="0"/>
              <a:t>2 gantries - 750,000 TEU capacity - Single berth capacity risks </a:t>
            </a:r>
          </a:p>
          <a:p>
            <a:pPr marL="0" indent="0">
              <a:buNone/>
            </a:pPr>
            <a:r>
              <a:rPr lang="en-GB" dirty="0" smtClean="0"/>
              <a:t>Quantification of employment and social benefits v adverse development environment issues </a:t>
            </a:r>
          </a:p>
          <a:p>
            <a:pPr marL="0" indent="0">
              <a:buNone/>
            </a:pPr>
            <a:r>
              <a:rPr lang="en-GB" dirty="0" smtClean="0"/>
              <a:t>Pressure likely on land access issues, rather than bay access </a:t>
            </a:r>
          </a:p>
          <a:p>
            <a:pPr marL="0" indent="0">
              <a:buNone/>
            </a:pPr>
            <a:r>
              <a:rPr lang="en-GB" dirty="0" smtClean="0"/>
              <a:t>Problems of retention of motivation/interest  on long term project </a:t>
            </a:r>
            <a:endParaRPr lang="en-GB" dirty="0"/>
          </a:p>
        </p:txBody>
      </p:sp>
      <p:pic>
        <p:nvPicPr>
          <p:cNvPr id="4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692696"/>
            <a:ext cx="1225699" cy="1235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sz="4000" i="1" dirty="0" smtClean="0"/>
              <a:t>Thank  you for your attention</a:t>
            </a:r>
            <a:endParaRPr lang="en-GB" sz="4000" i="1" dirty="0"/>
          </a:p>
        </p:txBody>
      </p:sp>
      <p:pic>
        <p:nvPicPr>
          <p:cNvPr id="4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692696"/>
            <a:ext cx="1225699" cy="1235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Planning Concept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Ports are merely an interface between the surface transport and maritime modes</a:t>
            </a:r>
          </a:p>
          <a:p>
            <a:r>
              <a:rPr lang="en-GB" dirty="0" smtClean="0"/>
              <a:t>They are a manifestation of the need to undertake such modal transfers, rather than an identity in isolation  </a:t>
            </a:r>
          </a:p>
          <a:p>
            <a:r>
              <a:rPr lang="en-GB" dirty="0" smtClean="0"/>
              <a:t>Ports respond to a demand: they do not create it</a:t>
            </a:r>
            <a:endParaRPr lang="en-GB" dirty="0"/>
          </a:p>
        </p:txBody>
      </p:sp>
      <p:pic>
        <p:nvPicPr>
          <p:cNvPr id="1026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1" y="692696"/>
            <a:ext cx="1224136" cy="1233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Many Port Developments start with promoting of the physical assets:</a:t>
            </a:r>
          </a:p>
          <a:p>
            <a:pPr>
              <a:buNone/>
            </a:pPr>
            <a:endParaRPr lang="en-GB" dirty="0" smtClean="0"/>
          </a:p>
          <a:p>
            <a:pPr marL="804863" indent="-536575"/>
            <a:r>
              <a:rPr lang="en-GB" dirty="0" smtClean="0"/>
              <a:t>Deep water</a:t>
            </a:r>
          </a:p>
          <a:p>
            <a:pPr marL="804863" indent="-536575"/>
            <a:r>
              <a:rPr lang="en-GB" dirty="0" smtClean="0"/>
              <a:t>Availability of land</a:t>
            </a:r>
          </a:p>
          <a:p>
            <a:pPr marL="804863" indent="-536575"/>
            <a:r>
              <a:rPr lang="en-GB" dirty="0" smtClean="0"/>
              <a:t>Visions of what it will look like</a:t>
            </a:r>
          </a:p>
          <a:p>
            <a:endParaRPr lang="en-GB" dirty="0" smtClean="0"/>
          </a:p>
          <a:p>
            <a:pPr marL="273050" indent="-4763">
              <a:buNone/>
            </a:pPr>
            <a:r>
              <a:rPr lang="en-GB" dirty="0" smtClean="0"/>
              <a:t>The world is full of places like this  - ‘white elephant’ ports often planned on this basis </a:t>
            </a:r>
            <a:endParaRPr lang="en-GB" dirty="0"/>
          </a:p>
        </p:txBody>
      </p:sp>
      <p:pic>
        <p:nvPicPr>
          <p:cNvPr id="2050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9634" y="764704"/>
            <a:ext cx="1154414" cy="11636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Three  initial core issues to be addressed in port planning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Demand – where is our cargo coming from/going to?  </a:t>
            </a:r>
          </a:p>
          <a:p>
            <a:endParaRPr lang="en-GB" dirty="0" smtClean="0"/>
          </a:p>
          <a:p>
            <a:r>
              <a:rPr lang="en-GB" dirty="0" smtClean="0"/>
              <a:t>Supply – who will carry it for us? </a:t>
            </a:r>
          </a:p>
          <a:p>
            <a:endParaRPr lang="en-GB" dirty="0" smtClean="0"/>
          </a:p>
          <a:p>
            <a:r>
              <a:rPr lang="en-GB" dirty="0" smtClean="0"/>
              <a:t>Access – how will the cargo get to/from the port to the point of delivery or from point of collection?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Physical planning of the port infrastructure only comes after analysis of these three issues, as they will determine nature and size of the development</a:t>
            </a:r>
            <a:endParaRPr lang="en-GB" dirty="0"/>
          </a:p>
        </p:txBody>
      </p:sp>
      <p:pic>
        <p:nvPicPr>
          <p:cNvPr id="3074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3" y="764704"/>
            <a:ext cx="1152128" cy="1161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Demand </a:t>
            </a:r>
          </a:p>
          <a:p>
            <a:r>
              <a:rPr lang="en-GB" dirty="0" smtClean="0"/>
              <a:t>Easier to identify and project volumes in the case of bulk ports – small number of clients, demand-driven with supply response</a:t>
            </a:r>
          </a:p>
          <a:p>
            <a:r>
              <a:rPr lang="en-GB" dirty="0" smtClean="0"/>
              <a:t>‘Greenfield’ container ports much more difficult due wider range of imports and exports, multi-client and presence of competition. Extension of existing terminals easy as have traffic profiling and berth occupancy 70% + </a:t>
            </a:r>
          </a:p>
          <a:p>
            <a:r>
              <a:rPr lang="en-GB" dirty="0" smtClean="0"/>
              <a:t>Successful container ports have to be close to major source of either supply or demand – either major conurbations that generate import demand (usually major population concentration) or major export/processing activities nearby </a:t>
            </a:r>
          </a:p>
          <a:p>
            <a:pPr marL="0" indent="0">
              <a:buNone/>
            </a:pPr>
            <a:r>
              <a:rPr lang="en-GB" dirty="0" err="1" smtClean="0"/>
              <a:t>Locational</a:t>
            </a:r>
            <a:r>
              <a:rPr lang="en-GB" dirty="0" smtClean="0"/>
              <a:t> relationship between points of demand and ports is critical – cases of good ports in the wrong place</a:t>
            </a:r>
            <a:endParaRPr lang="en-GB" dirty="0"/>
          </a:p>
        </p:txBody>
      </p:sp>
      <p:pic>
        <p:nvPicPr>
          <p:cNvPr id="4098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92696"/>
            <a:ext cx="1153691" cy="1162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Supply</a:t>
            </a:r>
          </a:p>
          <a:p>
            <a:r>
              <a:rPr lang="en-GB" dirty="0" smtClean="0"/>
              <a:t>Bulk ports supply not a problem as access to global market – major importers/exporters tend to select the ports </a:t>
            </a:r>
          </a:p>
          <a:p>
            <a:r>
              <a:rPr lang="en-GB" dirty="0" smtClean="0"/>
              <a:t>Container  market much more restricted with major players dominating – carriers select the ports rather than the customers (unless there is a dominant customer)</a:t>
            </a:r>
          </a:p>
          <a:p>
            <a:r>
              <a:rPr lang="en-GB" dirty="0" smtClean="0"/>
              <a:t>Understanding why a container carrier would use a particular port is critical. Port Authorities know about ports, but rarely understand their clients business </a:t>
            </a:r>
          </a:p>
          <a:p>
            <a:r>
              <a:rPr lang="en-GB" dirty="0" smtClean="0"/>
              <a:t>Competition is strong as ports often see container handling as lucrative, but generally carriers are looking at bigger ships calling at less ports to achieve the economies of scale – rates stability means carriers are having to cut unit costs</a:t>
            </a:r>
            <a:endParaRPr lang="en-GB" dirty="0"/>
          </a:p>
        </p:txBody>
      </p:sp>
      <p:pic>
        <p:nvPicPr>
          <p:cNvPr id="5122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692696"/>
            <a:ext cx="1153691" cy="1162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Access</a:t>
            </a:r>
          </a:p>
          <a:p>
            <a:pPr indent="0">
              <a:buNone/>
            </a:pPr>
            <a:r>
              <a:rPr lang="en-GB" dirty="0" smtClean="0"/>
              <a:t>‘A port is only as successful as it connectivity to its hinterland’</a:t>
            </a:r>
          </a:p>
          <a:p>
            <a:pPr indent="-273600"/>
            <a:r>
              <a:rPr lang="en-GB" dirty="0" smtClean="0"/>
              <a:t>Road access is always critical for container traffic – quality of service, connectivity to off-port CFS and ICD to lower dwell times  </a:t>
            </a:r>
          </a:p>
          <a:p>
            <a:pPr indent="-273600"/>
            <a:r>
              <a:rPr lang="en-GB" dirty="0" smtClean="0"/>
              <a:t>Rail access is critical for bulk traffic, but much less important for container traffic.  Rail only economical 300 km + or for very intensive operations. Potential environmental benefits usually overstated and will usually require subsidy</a:t>
            </a:r>
          </a:p>
          <a:p>
            <a:pPr indent="-273600"/>
            <a:r>
              <a:rPr lang="en-GB" dirty="0" smtClean="0"/>
              <a:t>Requirement for inland route mapping- what comes or goes where?</a:t>
            </a:r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6146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92696"/>
            <a:ext cx="1153691" cy="1162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Need comprehensive data on all 3 initial issues to be able to identify demand &amp; possible income. Focus then changes to infrastructure planning and costing in order to undertake feasibility study and from that a business plan</a:t>
            </a:r>
          </a:p>
          <a:p>
            <a:r>
              <a:rPr lang="en-GB" dirty="0" smtClean="0"/>
              <a:t>Identification of ‘pressure points’ </a:t>
            </a:r>
          </a:p>
          <a:p>
            <a:r>
              <a:rPr lang="en-GB" dirty="0" smtClean="0"/>
              <a:t>If containers will need an experienced operator both to ensure performance and bring supply (carriers).  Port authority should be landlord not operator</a:t>
            </a:r>
          </a:p>
          <a:p>
            <a:r>
              <a:rPr lang="en-GB" dirty="0" smtClean="0"/>
              <a:t>Port provides infrastructure, concessionaire provides superstructure </a:t>
            </a:r>
            <a:endParaRPr lang="en-GB" dirty="0"/>
          </a:p>
        </p:txBody>
      </p:sp>
      <p:pic>
        <p:nvPicPr>
          <p:cNvPr id="7170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92696"/>
            <a:ext cx="1153691" cy="1162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Possible Issues for Development of Hastings</a:t>
            </a:r>
          </a:p>
          <a:p>
            <a:pPr>
              <a:buNone/>
            </a:pPr>
            <a:r>
              <a:rPr lang="en-GB" i="1" dirty="0" smtClean="0"/>
              <a:t>Why do we need to develop Hastings?</a:t>
            </a:r>
          </a:p>
          <a:p>
            <a:pPr marL="0" indent="0">
              <a:buNone/>
            </a:pPr>
            <a:r>
              <a:rPr lang="en-GB" dirty="0" smtClean="0"/>
              <a:t>Have we demand? Where is it? Why would it want to route through our port? Does it support or compete with Melbourne? Is an industrial estate likely to generate traffic</a:t>
            </a:r>
          </a:p>
          <a:p>
            <a:pPr marL="0" indent="0">
              <a:buNone/>
            </a:pPr>
            <a:r>
              <a:rPr lang="en-GB" dirty="0" smtClean="0"/>
              <a:t>Have we supply? Could we attract a secondary carrier or a specific trade/traffic? Could we attract a concessionaire to bring us traffic</a:t>
            </a:r>
          </a:p>
          <a:p>
            <a:pPr marL="0" indent="0">
              <a:buNone/>
            </a:pPr>
            <a:r>
              <a:rPr lang="en-GB" dirty="0" smtClean="0"/>
              <a:t>What needs to be done to enhance access? – 4 laning of Western Port Highway – careful planning of the port/local traffic interface   </a:t>
            </a:r>
            <a:endParaRPr lang="en-GB" dirty="0"/>
          </a:p>
        </p:txBody>
      </p:sp>
      <p:pic>
        <p:nvPicPr>
          <p:cNvPr id="8194" name="Picture 2" descr="C:\Users\User\AppData\Local\Microsoft\Windows\Temporary Internet Files\Content.IE5\N0TP8BUN\Screen shot 2013-12-19 at 3.25.22 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692696"/>
            <a:ext cx="1225699" cy="1235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428</TotalTime>
  <Words>765</Words>
  <Application>Microsoft Macintosh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Mornington Peninsula Marine Alliance 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Bruce &amp; Marg Douglas</cp:lastModifiedBy>
  <cp:revision>24</cp:revision>
  <dcterms:created xsi:type="dcterms:W3CDTF">2013-12-29T22:27:35Z</dcterms:created>
  <dcterms:modified xsi:type="dcterms:W3CDTF">2014-01-20T09:33:15Z</dcterms:modified>
</cp:coreProperties>
</file>